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  <p:sldMasterId id="2147483652" r:id="rId2"/>
    <p:sldMasterId id="2147483663" r:id="rId3"/>
  </p:sldMasterIdLst>
  <p:notesMasterIdLst>
    <p:notesMasterId r:id="rId23"/>
  </p:notesMasterIdLst>
  <p:handoutMasterIdLst>
    <p:handoutMasterId r:id="rId24"/>
  </p:handoutMasterIdLst>
  <p:sldIdLst>
    <p:sldId id="258" r:id="rId4"/>
    <p:sldId id="343" r:id="rId5"/>
    <p:sldId id="371" r:id="rId6"/>
    <p:sldId id="364" r:id="rId7"/>
    <p:sldId id="370" r:id="rId8"/>
    <p:sldId id="366" r:id="rId9"/>
    <p:sldId id="368" r:id="rId10"/>
    <p:sldId id="372" r:id="rId11"/>
    <p:sldId id="373" r:id="rId12"/>
    <p:sldId id="374" r:id="rId13"/>
    <p:sldId id="376" r:id="rId14"/>
    <p:sldId id="375" r:id="rId15"/>
    <p:sldId id="377" r:id="rId16"/>
    <p:sldId id="378" r:id="rId17"/>
    <p:sldId id="379" r:id="rId18"/>
    <p:sldId id="380" r:id="rId19"/>
    <p:sldId id="381" r:id="rId20"/>
    <p:sldId id="382" r:id="rId21"/>
    <p:sldId id="271" r:id="rId22"/>
  </p:sldIdLst>
  <p:sldSz cx="9144000" cy="6858000" type="screen4x3"/>
  <p:notesSz cx="6807200" cy="99393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chekroun" initials="B" lastIdx="1" clrIdx="0">
    <p:extLst>
      <p:ext uri="{19B8F6BF-5375-455C-9EA6-DF929625EA0E}">
        <p15:presenceInfo xmlns:p15="http://schemas.microsoft.com/office/powerpoint/2012/main" userId="Benchekro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33E90"/>
    <a:srgbClr val="F05D5D"/>
    <a:srgbClr val="FC750E"/>
    <a:srgbClr val="A5CF5F"/>
    <a:srgbClr val="FC8A0E"/>
    <a:srgbClr val="FC9B0E"/>
    <a:srgbClr val="3EC1CD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4" autoAdjust="0"/>
    <p:restoredTop sz="94660" autoAdjust="0"/>
  </p:normalViewPr>
  <p:slideViewPr>
    <p:cSldViewPr snapToGrid="0" snapToObjects="1"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0B78F0-0BBD-41F0-BA94-25339C15D324}" type="datetimeFigureOut">
              <a:rPr lang="fr-FR"/>
              <a:pPr>
                <a:defRPr/>
              </a:pPr>
              <a:t>05/11/2019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3FBA627-7DE9-4FD0-BE8F-41B23E1782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29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AA4FE-1CD0-459A-A806-77B530329AB5}" type="datetimeFigureOut">
              <a:rPr lang="fr-FR" smtClean="0"/>
              <a:t>05/11/2019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F13E5-77F3-4F6D-B658-B64C10B572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25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368300" y="1308100"/>
            <a:ext cx="8458200" cy="4673600"/>
          </a:xfrm>
        </p:spPr>
        <p:txBody>
          <a:bodyPr>
            <a:normAutofit/>
          </a:bodyPr>
          <a:lstStyle>
            <a:lvl1pPr marL="34290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 smtClean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C2113A"/>
              </a:buClr>
              <a:buSzPct val="100000"/>
              <a:buFont typeface="Arial"/>
              <a:buChar char="•"/>
              <a:defRPr lang="fr-FR" sz="1800" b="0" i="0" kern="1200" cap="none" dirty="0">
                <a:solidFill>
                  <a:srgbClr val="002A6C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889000"/>
          </a:xfrm>
        </p:spPr>
        <p:txBody>
          <a:bodyPr>
            <a:normAutofit/>
          </a:bodyPr>
          <a:lstStyle>
            <a:lvl1pPr marL="0" indent="0">
              <a:buNone/>
              <a:defRPr lang="fr-FR" sz="1800" kern="1200" cap="all" dirty="0">
                <a:solidFill>
                  <a:srgbClr val="833E9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241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8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388"/>
            <a:ext cx="9144000" cy="647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948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 1" descr="Logo-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04800"/>
            <a:ext cx="83693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2" descr="background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0925"/>
            <a:ext cx="9144000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 1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375400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 style du titre</a:t>
            </a:r>
          </a:p>
        </p:txBody>
      </p:sp>
      <p:sp>
        <p:nvSpPr>
          <p:cNvPr id="205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Modifiez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3" descr="background-0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400" y="5767388"/>
            <a:ext cx="91948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ZoneTexte 14"/>
          <p:cNvSpPr txBox="1">
            <a:spLocks noChangeArrowheads="1"/>
          </p:cNvSpPr>
          <p:nvPr userDrawn="1"/>
        </p:nvSpPr>
        <p:spPr bwMode="auto">
          <a:xfrm>
            <a:off x="11731625" y="39052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>
              <a:latin typeface="Calibri" charset="0"/>
            </a:endParaRPr>
          </a:p>
        </p:txBody>
      </p:sp>
      <p:pic>
        <p:nvPicPr>
          <p:cNvPr id="2" name="Image 5" descr="Logo-foot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6170613"/>
            <a:ext cx="81549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anose="020B0502020104020203" pitchFamily="34" charset="0"/>
          <a:ea typeface="MS PGothic" panose="020B0600070205080204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tcareercenter.m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areercenter.m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836023" y="2687366"/>
            <a:ext cx="7340600" cy="6492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3" name="Titre 15"/>
          <p:cNvSpPr txBox="1">
            <a:spLocks/>
          </p:cNvSpPr>
          <p:nvPr/>
        </p:nvSpPr>
        <p:spPr>
          <a:xfrm>
            <a:off x="457200" y="3497263"/>
            <a:ext cx="7340600" cy="3635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1400" dirty="0">
              <a:solidFill>
                <a:srgbClr val="1DB8D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52A5F-30EA-4CE3-B263-F9A92C1F488D}"/>
              </a:ext>
            </a:extLst>
          </p:cNvPr>
          <p:cNvSpPr/>
          <p:nvPr/>
        </p:nvSpPr>
        <p:spPr>
          <a:xfrm>
            <a:off x="385417" y="2469858"/>
            <a:ext cx="7719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>
                <a:solidFill>
                  <a:schemeClr val="bg1"/>
                </a:solidFill>
              </a:rPr>
              <a:t>FORMATION INITIALE DES CONSEILLERS ET DES MANAGERS DE CAREER CENTER </a:t>
            </a:r>
          </a:p>
        </p:txBody>
      </p:sp>
      <p:sp>
        <p:nvSpPr>
          <p:cNvPr id="5" name="Titre 15">
            <a:extLst>
              <a:ext uri="{FF2B5EF4-FFF2-40B4-BE49-F238E27FC236}">
                <a16:creationId xmlns:a16="http://schemas.microsoft.com/office/drawing/2014/main" id="{EC7FCBA2-EFF9-4B15-B037-CC8130E85A88}"/>
              </a:ext>
            </a:extLst>
          </p:cNvPr>
          <p:cNvSpPr txBox="1">
            <a:spLocks/>
          </p:cNvSpPr>
          <p:nvPr/>
        </p:nvSpPr>
        <p:spPr>
          <a:xfrm>
            <a:off x="457200" y="3133726"/>
            <a:ext cx="8365958" cy="139607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800" dirty="0">
                <a:solidFill>
                  <a:srgbClr val="1DB8D1"/>
                </a:solidFill>
              </a:rPr>
              <a:t>Module :  SE FAMILIARISER AVEC Le fonctionnement d’un career center et le kit career center 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fr-FR" sz="1800" dirty="0">
                <a:solidFill>
                  <a:srgbClr val="1DB8D1"/>
                </a:solidFill>
              </a:rPr>
              <a:t>Présentation du kit career center </a:t>
            </a:r>
          </a:p>
        </p:txBody>
      </p:sp>
      <p:sp>
        <p:nvSpPr>
          <p:cNvPr id="6" name="Titre 15">
            <a:extLst>
              <a:ext uri="{FF2B5EF4-FFF2-40B4-BE49-F238E27FC236}">
                <a16:creationId xmlns:a16="http://schemas.microsoft.com/office/drawing/2014/main" id="{9013E2B4-D7BF-4580-B5D0-F95CE6E3CF85}"/>
              </a:ext>
            </a:extLst>
          </p:cNvPr>
          <p:cNvSpPr txBox="1">
            <a:spLocks/>
          </p:cNvSpPr>
          <p:nvPr/>
        </p:nvSpPr>
        <p:spPr>
          <a:xfrm>
            <a:off x="385417" y="4192022"/>
            <a:ext cx="5181600" cy="8842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fr-FR" sz="12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/>
          <a:lstStyle/>
          <a:p>
            <a:r>
              <a:rPr lang="fr-FR" dirty="0"/>
              <a:t>Les GUIDES Thématiques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C485CD-F6E8-4B64-BFE1-7F8D57C7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187" y="171282"/>
            <a:ext cx="4473487" cy="5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4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0500" y="229937"/>
            <a:ext cx="8547100" cy="406400"/>
          </a:xfrm>
        </p:spPr>
        <p:txBody>
          <a:bodyPr/>
          <a:lstStyle/>
          <a:p>
            <a:r>
              <a:rPr lang="fr-FR" dirty="0"/>
              <a:t>La clé USB avec les modèles de documents </a:t>
            </a:r>
          </a:p>
        </p:txBody>
      </p:sp>
      <p:pic>
        <p:nvPicPr>
          <p:cNvPr id="5" name="Image 4" descr="Une image contenant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C9A9D229-69FB-4709-B207-C8C139D5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04" y="676138"/>
            <a:ext cx="4944121" cy="51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8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        31 procédures codifiées par la lettre « P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/>
          <a:lstStyle/>
          <a:p>
            <a:r>
              <a:rPr lang="fr-FR" dirty="0"/>
              <a:t>Le référentiel des procédures </a:t>
            </a:r>
          </a:p>
        </p:txBody>
      </p:sp>
      <p:pic>
        <p:nvPicPr>
          <p:cNvPr id="6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9E21D94-02E1-421F-9CB1-2537D652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465" y="1237202"/>
            <a:ext cx="3410282" cy="48257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3F1699C-1810-4127-A61D-CBCB6945D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594342"/>
            <a:ext cx="427789" cy="6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5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>
            <a:normAutofit fontScale="92500"/>
          </a:bodyPr>
          <a:lstStyle/>
          <a:p>
            <a:r>
              <a:rPr lang="fr-FR" dirty="0"/>
              <a:t>Le kit career center en ligne                             www.KITCAREERCENTER.MA </a:t>
            </a:r>
          </a:p>
        </p:txBody>
      </p:sp>
      <p:pic>
        <p:nvPicPr>
          <p:cNvPr id="7" name="Image 6" descr="Une image contenant capture d’écran, moniteur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A118629B-00CD-4C18-8B36-179BEE92E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911223"/>
            <a:ext cx="8547100" cy="458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7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>
            <a:normAutofit fontScale="92500"/>
          </a:bodyPr>
          <a:lstStyle/>
          <a:p>
            <a:r>
              <a:rPr lang="fr-FR" dirty="0"/>
              <a:t>Le kit career center en ligne                             www.KITCAREERCENTER.MA </a:t>
            </a:r>
          </a:p>
        </p:txBody>
      </p:sp>
      <p:pic>
        <p:nvPicPr>
          <p:cNvPr id="5" name="Image 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6212284-D41D-4CEA-A465-7E27D1CD9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075" y="480728"/>
            <a:ext cx="4196008" cy="56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7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>
            <a:normAutofit/>
          </a:bodyPr>
          <a:lstStyle/>
          <a:p>
            <a:r>
              <a:rPr lang="fr-FR" dirty="0"/>
              <a:t>Le kit career center en ligne :   3 ENTREES POSSIBLES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4B96DF-EB08-4F00-94D4-CA087A58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078418"/>
            <a:ext cx="8826500" cy="4144389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6EC0ED8-23B1-46E1-98DC-4A841818C2A3}"/>
              </a:ext>
            </a:extLst>
          </p:cNvPr>
          <p:cNvCxnSpPr/>
          <p:nvPr/>
        </p:nvCxnSpPr>
        <p:spPr>
          <a:xfrm flipV="1">
            <a:off x="1235241" y="4452786"/>
            <a:ext cx="994611" cy="1138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572B164-35D1-4844-803C-B859E1C54B30}"/>
              </a:ext>
            </a:extLst>
          </p:cNvPr>
          <p:cNvCxnSpPr/>
          <p:nvPr/>
        </p:nvCxnSpPr>
        <p:spPr>
          <a:xfrm flipV="1">
            <a:off x="3577389" y="4542120"/>
            <a:ext cx="994611" cy="1138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77F4F4B2-C936-4C9B-92FE-D3EA25C12446}"/>
              </a:ext>
            </a:extLst>
          </p:cNvPr>
          <p:cNvCxnSpPr/>
          <p:nvPr/>
        </p:nvCxnSpPr>
        <p:spPr>
          <a:xfrm flipV="1">
            <a:off x="5919537" y="4467444"/>
            <a:ext cx="994611" cy="11389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02DF39C-BA1B-4079-94D0-2708C2F13E65}"/>
              </a:ext>
            </a:extLst>
          </p:cNvPr>
          <p:cNvSpPr txBox="1"/>
          <p:nvPr/>
        </p:nvSpPr>
        <p:spPr>
          <a:xfrm flipH="1">
            <a:off x="3332871" y="5691625"/>
            <a:ext cx="4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3E3EF38-D263-4BB0-810F-468958DFD9DC}"/>
              </a:ext>
            </a:extLst>
          </p:cNvPr>
          <p:cNvSpPr txBox="1"/>
          <p:nvPr/>
        </p:nvSpPr>
        <p:spPr>
          <a:xfrm flipH="1">
            <a:off x="1019341" y="5648844"/>
            <a:ext cx="4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4456FF3-5347-48B3-BA95-7607642CAFE4}"/>
              </a:ext>
            </a:extLst>
          </p:cNvPr>
          <p:cNvSpPr txBox="1"/>
          <p:nvPr/>
        </p:nvSpPr>
        <p:spPr>
          <a:xfrm flipH="1">
            <a:off x="5675019" y="5691625"/>
            <a:ext cx="48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585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    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>
            <a:normAutofit/>
          </a:bodyPr>
          <a:lstStyle/>
          <a:p>
            <a:r>
              <a:rPr lang="fr-FR" dirty="0"/>
              <a:t>EXPLORER LA FRISE CHRONOLOGIQUE : JEU DE RAPIDITE </a:t>
            </a:r>
          </a:p>
        </p:txBody>
      </p:sp>
      <p:pic>
        <p:nvPicPr>
          <p:cNvPr id="5" name="Image 4" descr="Une image contenant clipart&#10;&#10;Description générée avec un niveau de confiance élevé">
            <a:extLst>
              <a:ext uri="{FF2B5EF4-FFF2-40B4-BE49-F238E27FC236}">
                <a16:creationId xmlns:a16="http://schemas.microsoft.com/office/drawing/2014/main" id="{958F1A6A-8992-4565-907C-32D13B2D4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648" y="203200"/>
            <a:ext cx="1549952" cy="1549952"/>
          </a:xfrm>
          <a:prstGeom prst="rect">
            <a:avLst/>
          </a:prstGeom>
        </p:spPr>
      </p:pic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0D32E9C7-E5C2-4E21-BF71-DDE91E640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6400" y="1736587"/>
            <a:ext cx="7469257" cy="281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136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2287" y="771580"/>
            <a:ext cx="4491383" cy="3405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Thématiques : </a:t>
            </a:r>
          </a:p>
          <a:p>
            <a:pPr marL="0" indent="0">
              <a:buNone/>
            </a:pPr>
            <a:endParaRPr lang="fr-FR" dirty="0"/>
          </a:p>
          <a:p>
            <a:pPr lvl="0"/>
            <a:r>
              <a:rPr lang="fr-FR" dirty="0"/>
              <a:t>Les services du Career Center </a:t>
            </a:r>
          </a:p>
          <a:p>
            <a:pPr lvl="0"/>
            <a:r>
              <a:rPr lang="fr-FR" dirty="0"/>
              <a:t>Les modalités de gestion d’un Career Center </a:t>
            </a:r>
          </a:p>
          <a:p>
            <a:pPr lvl="0"/>
            <a:r>
              <a:rPr lang="fr-FR" dirty="0"/>
              <a:t>La mobilisation des jeunes </a:t>
            </a:r>
          </a:p>
          <a:p>
            <a:pPr lvl="0"/>
            <a:r>
              <a:rPr lang="fr-FR" dirty="0"/>
              <a:t>La mobilisation du secteur privé</a:t>
            </a:r>
          </a:p>
          <a:p>
            <a:r>
              <a:rPr lang="fr-FR" dirty="0"/>
              <a:t>Le programme jeunes Ambassadeurs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>
            <a:normAutofit/>
          </a:bodyPr>
          <a:lstStyle/>
          <a:p>
            <a:r>
              <a:rPr lang="fr-FR" dirty="0"/>
              <a:t>Activité : les experts career centers </a:t>
            </a:r>
          </a:p>
        </p:txBody>
      </p:sp>
      <p:pic>
        <p:nvPicPr>
          <p:cNvPr id="5" name="Image 4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A8C0190F-8C89-49EF-B3F0-27A618255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748030"/>
            <a:ext cx="3578476" cy="331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24CBA-3A50-42AD-9432-29A9AD8F3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DES QUESTIONS? </a:t>
            </a:r>
          </a:p>
        </p:txBody>
      </p:sp>
      <p:pic>
        <p:nvPicPr>
          <p:cNvPr id="1026" name="Picture 2" descr="RÃ©sultat de recherche d'images pour &quot;des questions&quot;">
            <a:extLst>
              <a:ext uri="{FF2B5EF4-FFF2-40B4-BE49-F238E27FC236}">
                <a16:creationId xmlns:a16="http://schemas.microsoft.com/office/drawing/2014/main" id="{17D80A3E-A168-4367-8843-B7CEFE9EF0BC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1" y="1308100"/>
            <a:ext cx="8410837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82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5"/>
          <p:cNvSpPr txBox="1">
            <a:spLocks/>
          </p:cNvSpPr>
          <p:nvPr/>
        </p:nvSpPr>
        <p:spPr>
          <a:xfrm>
            <a:off x="496389" y="1188720"/>
            <a:ext cx="7994468" cy="28738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cap="all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>
                <a:latin typeface="+mn-lt"/>
              </a:rPr>
              <a:t>MERCI!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19652"/>
          </a:xfrm>
        </p:spPr>
        <p:txBody>
          <a:bodyPr>
            <a:normAutofit/>
          </a:bodyPr>
          <a:lstStyle/>
          <a:p>
            <a:r>
              <a:rPr lang="fr-FR" sz="2000" dirty="0"/>
              <a:t>Objectifs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7C58CD-7088-4A19-954E-9BFBBA283BD0}"/>
              </a:ext>
            </a:extLst>
          </p:cNvPr>
          <p:cNvSpPr txBox="1"/>
          <p:nvPr/>
        </p:nvSpPr>
        <p:spPr>
          <a:xfrm>
            <a:off x="410816" y="795130"/>
            <a:ext cx="8097079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Présenter clairement la mission d’un Career Center, les acteurs et leurs champs d’action respectifs, les services offerts et les outils de gestion.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Se familiariser avec le Kit Career Center physique et ses outils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Maitriser l’architecture du site </a:t>
            </a:r>
            <a:r>
              <a:rPr lang="fr-FR" dirty="0">
                <a:solidFill>
                  <a:schemeClr val="tx2"/>
                </a:solidFill>
                <a:latin typeface="+mn-lt"/>
                <a:hlinkClick r:id="rId2"/>
              </a:rPr>
              <a:t>www.kitcareercenter.ma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 et naviguer sur le site de façon autonome.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Maitriser le cycle de vie d’un Career Center et les différentes étapes liées à la préparation, au lancement et au développement d’un Career Center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Développer ses connaissances sur les principaux aspects liés à la vie et au fonctionnement d’un Career Center : les services (de base et complémentaires), la mobilisation des jeunes, la mobilisation du secteur privé, les modalités de gestion d’un Career Center, le programme jeunes Ambassadeurs    </a:t>
            </a: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959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19652"/>
          </a:xfrm>
        </p:spPr>
        <p:txBody>
          <a:bodyPr>
            <a:normAutofit/>
          </a:bodyPr>
          <a:lstStyle/>
          <a:p>
            <a:r>
              <a:rPr lang="fr-FR" sz="2000" dirty="0"/>
              <a:t>DEROULEMENT DE LA JOURNEE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7C58CD-7088-4A19-954E-9BFBBA283BD0}"/>
              </a:ext>
            </a:extLst>
          </p:cNvPr>
          <p:cNvSpPr txBox="1"/>
          <p:nvPr/>
        </p:nvSpPr>
        <p:spPr>
          <a:xfrm>
            <a:off x="523460" y="821634"/>
            <a:ext cx="809707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tx2"/>
              </a:solidFill>
              <a:highlight>
                <a:srgbClr val="FFFF00"/>
              </a:highlight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Débrief de la visite des Career Centers pilotes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Formation initiale J+3 : activité bilan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Découverte du Kit Career Center (mallette physique)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Activité sur la frise chronologique d’un Career Center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Kit Career Center en ligne : activité « Les experts Career Center » (apprentissage collaboratif) </a:t>
            </a:r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908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711200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½ JOURNEE D’IMMERSION DANS UN CAREER CENTER PILOTE </a:t>
            </a:r>
          </a:p>
          <a:p>
            <a:pPr algn="ctr"/>
            <a:r>
              <a:rPr lang="fr-FR" sz="2000" dirty="0"/>
              <a:t>LE GRAND DEBRIEF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C730B0-E6D2-434D-934C-69C928B6B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1035"/>
            <a:ext cx="5695261" cy="321614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808EE99-C99D-474C-9F67-91B1A267B4BC}"/>
              </a:ext>
            </a:extLst>
          </p:cNvPr>
          <p:cNvSpPr txBox="1"/>
          <p:nvPr/>
        </p:nvSpPr>
        <p:spPr>
          <a:xfrm>
            <a:off x="5817581" y="751344"/>
            <a:ext cx="31820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dirty="0">
                <a:solidFill>
                  <a:schemeClr val="tx2"/>
                </a:solidFill>
                <a:latin typeface="+mn-lt"/>
              </a:rPr>
              <a:t>Points à aborder : </a:t>
            </a:r>
          </a:p>
          <a:p>
            <a:pPr lvl="0" algn="ctr"/>
            <a:endParaRPr lang="fr-FR" dirty="0">
              <a:solidFill>
                <a:schemeClr val="tx2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Les personnes rencontrées (fonction, rôle au sein du Career Center)</a:t>
            </a:r>
          </a:p>
          <a:p>
            <a:pPr lvl="0"/>
            <a:r>
              <a:rPr lang="fr-FR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n-lt"/>
              </a:rPr>
              <a:t>Activités/services observés </a:t>
            </a:r>
          </a:p>
          <a:p>
            <a:pPr lvl="0"/>
            <a:endParaRPr lang="fr-FR" dirty="0">
              <a:solidFill>
                <a:schemeClr val="tx2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Espace physique </a:t>
            </a:r>
          </a:p>
          <a:p>
            <a:pPr lvl="0"/>
            <a:endParaRPr lang="fr-FR" dirty="0">
              <a:solidFill>
                <a:schemeClr val="tx2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Ce qui a surpris/marqué/le plus plu </a:t>
            </a:r>
          </a:p>
          <a:p>
            <a:pPr lvl="0"/>
            <a:endParaRPr lang="fr-FR" dirty="0">
              <a:solidFill>
                <a:schemeClr val="tx2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Ce qui aurait gagné à être davantage exploré  </a:t>
            </a:r>
          </a:p>
          <a:p>
            <a:pPr lvl="0"/>
            <a:endParaRPr lang="fr-FR" dirty="0">
              <a:solidFill>
                <a:schemeClr val="tx2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Les idées/suggestions pour les prochaines visites</a:t>
            </a:r>
          </a:p>
        </p:txBody>
      </p:sp>
    </p:spTree>
    <p:extLst>
      <p:ext uri="{BB962C8B-B14F-4D97-AF65-F5344CB8AC3E}">
        <p14:creationId xmlns:p14="http://schemas.microsoft.com/office/powerpoint/2010/main" val="194587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304799" y="203200"/>
            <a:ext cx="6288507" cy="438484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3</a:t>
            </a:r>
            <a:r>
              <a:rPr lang="fr-FR" sz="2000" baseline="30000" dirty="0"/>
              <a:t>ème</a:t>
            </a:r>
            <a:r>
              <a:rPr lang="fr-FR" sz="2000" dirty="0"/>
              <a:t> jour de formation : on fait le point!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A15024-E6AD-4B42-829B-2C07536A7CCB}"/>
              </a:ext>
            </a:extLst>
          </p:cNvPr>
          <p:cNvSpPr txBox="1"/>
          <p:nvPr/>
        </p:nvSpPr>
        <p:spPr>
          <a:xfrm>
            <a:off x="167104" y="751344"/>
            <a:ext cx="69716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  <a:latin typeface="+mn-lt"/>
              </a:rPr>
              <a:t>Activité :  En 5 minutes max, vous présentez le Career Center de façon la plus complète possible à quelqu’un qui n’en a jamais entendu parler.  Vous présentez la genèse du projet, la mission du Career Center, les acteurs, l’écosystème, les services offerts et les outils de gestion. </a:t>
            </a:r>
          </a:p>
          <a:p>
            <a:endParaRPr lang="fr-FR" dirty="0">
              <a:solidFill>
                <a:schemeClr val="tx2"/>
              </a:solidFill>
              <a:latin typeface="+mn-lt"/>
            </a:endParaRPr>
          </a:p>
          <a:p>
            <a:r>
              <a:rPr lang="fr-FR" dirty="0">
                <a:solidFill>
                  <a:schemeClr val="tx2"/>
                </a:solidFill>
                <a:latin typeface="+mn-lt"/>
              </a:rPr>
              <a:t>Vous pouvez vous aider des ressources suivants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Manuel du participant module – Introduction générale au Career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Manuel du participant module – Suivi &amp; Evaluation &amp; </a:t>
            </a:r>
            <a:r>
              <a:rPr lang="fr-FR" i="1" dirty="0">
                <a:solidFill>
                  <a:schemeClr val="tx2"/>
                </a:solidFill>
                <a:latin typeface="+mn-lt"/>
              </a:rPr>
              <a:t>Management Tool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L’expérience de la ½ journée d’immersion dans les Career Center pilotes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L’affiche « Un Career Center, c’est 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L’affiche « Les services du Career Center 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+mn-lt"/>
              </a:rPr>
              <a:t>Le Career Center virtuel </a:t>
            </a:r>
            <a:r>
              <a:rPr lang="fr-FR" dirty="0">
                <a:solidFill>
                  <a:schemeClr val="tx2"/>
                </a:solidFill>
                <a:latin typeface="+mn-lt"/>
                <a:hlinkClick r:id="rId2"/>
              </a:rPr>
              <a:t>www.careercenter.ma</a:t>
            </a:r>
            <a:r>
              <a:rPr lang="fr-FR" dirty="0">
                <a:solidFill>
                  <a:schemeClr val="tx2"/>
                </a:solidFill>
                <a:latin typeface="+mn-lt"/>
              </a:rPr>
              <a:t> </a:t>
            </a:r>
          </a:p>
          <a:p>
            <a:endParaRPr lang="fr-FR" dirty="0">
              <a:solidFill>
                <a:schemeClr val="tx2"/>
              </a:solidFill>
              <a:latin typeface="+mn-lt"/>
            </a:endParaRPr>
          </a:p>
          <a:p>
            <a:r>
              <a:rPr lang="fr-FR" dirty="0">
                <a:solidFill>
                  <a:schemeClr val="tx2"/>
                </a:solidFill>
                <a:latin typeface="+mn-lt"/>
              </a:rPr>
              <a:t>Temps de préparation : 20 minutes </a:t>
            </a:r>
          </a:p>
          <a:p>
            <a:r>
              <a:rPr lang="fr-FR" dirty="0">
                <a:solidFill>
                  <a:schemeClr val="tx2"/>
                </a:solidFill>
                <a:latin typeface="+mn-lt"/>
              </a:rPr>
              <a:t>Présentation : 5 minutes maximum + réponse à 5 minutes de questions de l’audience qui vous demandera des précisions. </a:t>
            </a:r>
          </a:p>
          <a:p>
            <a:endParaRPr lang="fr-FR" dirty="0"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996118F-C471-47FF-A404-DF4266500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841" y="0"/>
            <a:ext cx="1838159" cy="22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9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Basé sur l’expérience des six Career Centers pilotes et sur les meilleures pratiques internationales des centres de carrière à l’étranger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Documente la création d’un Career Center depuis sa phase de préparation jusqu’à sa phase développement. Il propose des conseils opérationnels, des guides de bonnes pratiques et des outils clé-en-main pour accompagner, pas à pas, les institutions dans la réalisation de leur projet.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 l’usage de toute institution qui souhaite implanter un Career Center en toute autonomie.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mallette qui regroupe des documents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 portail numérique </a:t>
            </a:r>
            <a:r>
              <a:rPr lang="fr-FR" sz="1600" b="1" dirty="0"/>
              <a:t>www.kitcareercenter.ma</a:t>
            </a:r>
            <a:endParaRPr lang="fr-FR" sz="1600" dirty="0"/>
          </a:p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/>
          <a:lstStyle/>
          <a:p>
            <a:r>
              <a:rPr lang="fr-FR" dirty="0"/>
              <a:t>A LA DECOUVERTE DU KIT CAREER CENTER</a:t>
            </a:r>
          </a:p>
        </p:txBody>
      </p:sp>
      <p:pic>
        <p:nvPicPr>
          <p:cNvPr id="4" name="Image 3" descr="Une malette ">
            <a:extLst>
              <a:ext uri="{FF2B5EF4-FFF2-40B4-BE49-F238E27FC236}">
                <a16:creationId xmlns:a16="http://schemas.microsoft.com/office/drawing/2014/main" id="{257F485C-EF8A-41AF-A72C-5635458C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73" y="3196639"/>
            <a:ext cx="2027992" cy="1520994"/>
          </a:xfrm>
          <a:prstGeom prst="rect">
            <a:avLst/>
          </a:prstGeom>
        </p:spPr>
      </p:pic>
      <p:pic>
        <p:nvPicPr>
          <p:cNvPr id="5" name="Image 4" descr="Une image contenant capture d’écran, moniteur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FB7C2771-A05D-45C4-9598-2D66CB21C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433" y="4070738"/>
            <a:ext cx="2990516" cy="1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1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/>
          <a:lstStyle/>
          <a:p>
            <a:r>
              <a:rPr lang="fr-FR" dirty="0"/>
              <a:t>Le GUIDE GENERAL </a:t>
            </a:r>
          </a:p>
        </p:txBody>
      </p:sp>
      <p:pic>
        <p:nvPicPr>
          <p:cNvPr id="7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FD51DF6-F7C7-4BFB-A39B-156E68EFEA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9" r="5018"/>
          <a:stretch/>
        </p:blipFill>
        <p:spPr>
          <a:xfrm>
            <a:off x="5002627" y="406400"/>
            <a:ext cx="3643567" cy="5449815"/>
          </a:xfrm>
          <a:prstGeom prst="rect">
            <a:avLst/>
          </a:prstGeom>
        </p:spPr>
      </p:pic>
      <p:pic>
        <p:nvPicPr>
          <p:cNvPr id="9" name="Image 8" descr="Une image contenant texte, carte de visite&#10;&#10;Description générée avec un niveau de confiance élevé">
            <a:extLst>
              <a:ext uri="{FF2B5EF4-FFF2-40B4-BE49-F238E27FC236}">
                <a16:creationId xmlns:a16="http://schemas.microsoft.com/office/drawing/2014/main" id="{D890E64C-4399-4177-97A7-BEAFCC52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2" y="911223"/>
            <a:ext cx="4795479" cy="35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/>
          <a:lstStyle/>
          <a:p>
            <a:r>
              <a:rPr lang="fr-FR" dirty="0"/>
              <a:t>Les affiches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2A3433-1D0A-451D-ABCD-11F1F7792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44" y="203199"/>
            <a:ext cx="4576256" cy="58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89F9C7D-4534-4649-AEDD-EA5E3AEC18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" y="725739"/>
            <a:ext cx="8458200" cy="52210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441D0E-C893-4F0D-A7DA-01107A96DB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400" y="203200"/>
            <a:ext cx="8547100" cy="406400"/>
          </a:xfrm>
        </p:spPr>
        <p:txBody>
          <a:bodyPr/>
          <a:lstStyle/>
          <a:p>
            <a:r>
              <a:rPr lang="fr-FR" dirty="0"/>
              <a:t>Les dépliants Thématiques </a:t>
            </a:r>
          </a:p>
        </p:txBody>
      </p:sp>
      <p:pic>
        <p:nvPicPr>
          <p:cNvPr id="6" name="Image 5" descr="Une image contenant assis, intérieur, capture d’écran&#10;&#10;Description générée avec un niveau de confiance élevé">
            <a:extLst>
              <a:ext uri="{FF2B5EF4-FFF2-40B4-BE49-F238E27FC236}">
                <a16:creationId xmlns:a16="http://schemas.microsoft.com/office/drawing/2014/main" id="{4C1B4945-E63F-460B-AE9A-4A97B7D8F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029" y="406400"/>
            <a:ext cx="4120560" cy="53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922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>
        <a:normAutofit fontScale="92500" lnSpcReduction="20000"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4BF8647-B3AC-4CE3-84D1-5EEF396173CB}"/>
    </a:ext>
  </a:extLst>
</a:theme>
</file>

<file path=ppt/theme/theme2.xml><?xml version="1.0" encoding="utf-8"?>
<a:theme xmlns:a="http://schemas.openxmlformats.org/drawingml/2006/main" name="Content empt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FE77EAAE-6930-481F-AA5D-D171675B2CA4}"/>
    </a:ext>
  </a:extLst>
</a:theme>
</file>

<file path=ppt/theme/theme3.xml><?xml version="1.0" encoding="utf-8"?>
<a:theme xmlns:a="http://schemas.openxmlformats.org/drawingml/2006/main" name="Back cove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SAID_CC_Template-2016 01-VAL" id="{84147811-3BA5-4827-8D7F-DF7ED39A93C2}" vid="{B5E89FB3-05B5-4DBB-A51F-90584442F94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E2E990-8709-46CD-89F0-5AB8985509E4}">
  <we:reference id="wa104334910" version="1.0.0.0" store="fr-FR" storeType="OMEX"/>
  <we:alternateReferences>
    <we:reference id="WA104334910" version="1.0.0.0" store="WA1043349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USAID_CC_Template-2016 01-VAL</Template>
  <TotalTime>12015</TotalTime>
  <Words>585</Words>
  <Application>Microsoft Office PowerPoint</Application>
  <PresentationFormat>Affichage à l'écran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Gill Sans MT</vt:lpstr>
      <vt:lpstr>Thème Office</vt:lpstr>
      <vt:lpstr>Content empty</vt:lpstr>
      <vt:lpstr>Back cover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Abalafrej</dc:creator>
  <cp:lastModifiedBy>Aida Cherkaoui</cp:lastModifiedBy>
  <cp:revision>295</cp:revision>
  <cp:lastPrinted>2016-04-14T09:08:29Z</cp:lastPrinted>
  <dcterms:created xsi:type="dcterms:W3CDTF">2016-03-25T10:29:17Z</dcterms:created>
  <dcterms:modified xsi:type="dcterms:W3CDTF">2019-11-05T10:47:45Z</dcterms:modified>
</cp:coreProperties>
</file>